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45DA8F1-98E0-4E7A-BD5F-030BB7B6BBEE}">
  <a:tblStyle styleId="{445DA8F1-98E0-4E7A-BD5F-030BB7B6BB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caa05f05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acaa05f05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caa05f053_1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caa05f053_1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caa05f053_1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caa05f053_1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caa05f053_1_7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acaa05f053_1_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caa05f053_1_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acaa05f053_1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caa05f053_1_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acaa05f053_1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caa05f053_1_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acaa05f053_1_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acaa05f053_1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acaa05f053_1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acaa05f053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acaa05f053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acaa05f053_1_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acaa05f053_1_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acaa05f053_1_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acaa05f053_1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41baab75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41baab75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c889915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ac889915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4ab4456b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4ab4456b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4ab4456b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4ab4456b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33067bb5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33067bb5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4ab4456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4ab4456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4ab4456b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4ab4456b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dontchangethislink.peardeckmagic.zone?eyJ0eXBlIjoiZ29vZ2xlLXNsaWRlcy1hZGRvbi1yZXNwb25zZS1mb290ZXIiLCJsYXN0RWRpdGVkQnkiOiJ1bmtub3duIiwicHJlc2VudGF0aW9uSWQiOiIxbERhcG4zQzd3U2ktclZzY2NfVkE2Z3hNT3V0VllqZFZEenRDTHh3MF9jZyIsImNvbnRlbnRJZCI6ImN1c3RvbS1yZXNwb25zZS1mcmVlUmVzcG9uc2UtdGV4dCIsInNsaWRlSWQiOiJwIiwiY29udGVudEluc3RhbmNlSWQiOiIxbERhcG4zQzd3U2ktclZzY2NfVkE2Z3hNT3V0VllqZFZEenRDTHh3MF9jZy9kY2NhNjliZS03ZDIwLTQyNTYtOWY3Mi05YzU0MTA2NDNjZDYifQ==pearId=magic-pear-metadata-identifier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32.jpg"/><Relationship Id="rId5" Type="http://schemas.openxmlformats.org/officeDocument/2006/relationships/image" Target="../media/image3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11" Type="http://schemas.openxmlformats.org/officeDocument/2006/relationships/image" Target="../media/image21.png"/><Relationship Id="rId10" Type="http://schemas.openxmlformats.org/officeDocument/2006/relationships/image" Target="../media/image4.png"/><Relationship Id="rId12" Type="http://schemas.openxmlformats.org/officeDocument/2006/relationships/image" Target="../media/image9.png"/><Relationship Id="rId9" Type="http://schemas.openxmlformats.org/officeDocument/2006/relationships/image" Target="../media/image15.png"/><Relationship Id="rId5" Type="http://schemas.openxmlformats.org/officeDocument/2006/relationships/image" Target="../media/image10.png"/><Relationship Id="rId6" Type="http://schemas.openxmlformats.org/officeDocument/2006/relationships/image" Target="../media/image6.png"/><Relationship Id="rId7" Type="http://schemas.openxmlformats.org/officeDocument/2006/relationships/image" Target="../media/image3.png"/><Relationship Id="rId8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22.png"/><Relationship Id="rId7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accent5"/>
                </a:solidFill>
              </a:rPr>
              <a:t>An Introduction to MNE-BIDS and MNE-P</a:t>
            </a:r>
            <a:r>
              <a:rPr b="1" lang="en" sz="4800">
                <a:solidFill>
                  <a:schemeClr val="accent5"/>
                </a:solidFill>
              </a:rPr>
              <a:t>ython</a:t>
            </a:r>
            <a:endParaRPr b="1" sz="4800">
              <a:solidFill>
                <a:schemeClr val="accent5"/>
              </a:solidFill>
            </a:endParaRPr>
          </a:p>
        </p:txBody>
      </p:sp>
      <p:sp>
        <p:nvSpPr>
          <p:cNvPr id="55" name="Google Shape;55;p13">
            <a:hlinkClick r:id="rId3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614250" y="3167000"/>
            <a:ext cx="76224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Tao Xia</a:t>
            </a:r>
            <a:endParaRPr b="1" sz="2400">
              <a:solidFill>
                <a:schemeClr val="dk1"/>
              </a:solidFill>
            </a:endParaRPr>
          </a:p>
          <a:p>
            <a:pPr indent="0" lvl="0" marL="342900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Social Cognitive &amp; Neuroscience Lab</a:t>
            </a:r>
            <a:endParaRPr sz="2000">
              <a:solidFill>
                <a:schemeClr val="dk1"/>
              </a:solidFill>
            </a:endParaRPr>
          </a:p>
          <a:p>
            <a:pPr indent="0" lvl="0" marL="342900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Department of Psychology, The University of Hong Kong</a:t>
            </a:r>
            <a:endParaRPr sz="2000">
              <a:solidFill>
                <a:schemeClr val="dk1"/>
              </a:solidFill>
            </a:endParaRPr>
          </a:p>
          <a:p>
            <a:pPr indent="0" lvl="0" marL="342900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Nov 22, 2020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50" y="76400"/>
            <a:ext cx="842901" cy="95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72844" y="0"/>
            <a:ext cx="1171155" cy="102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0" y="56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Typical EEG workflow in MNE-Python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133" name="Google Shape;133;p22"/>
          <p:cNvSpPr/>
          <p:nvPr/>
        </p:nvSpPr>
        <p:spPr>
          <a:xfrm>
            <a:off x="1114175" y="793225"/>
            <a:ext cx="2982271" cy="669000"/>
          </a:xfrm>
          <a:prstGeom prst="homePlate">
            <a:avLst>
              <a:gd fmla="val 50000" name="adj"/>
            </a:avLst>
          </a:prstGeom>
          <a:solidFill>
            <a:srgbClr val="155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Raw_data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22"/>
          <p:cNvSpPr txBox="1"/>
          <p:nvPr/>
        </p:nvSpPr>
        <p:spPr>
          <a:xfrm>
            <a:off x="797200" y="1722000"/>
            <a:ext cx="79680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2200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raw=mne.io.read_raw_brainvision(raw_fname+raw_file_list[q],</a:t>
            </a:r>
            <a:r>
              <a:rPr lang="en" sz="12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preload</a:t>
            </a: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raw.plot(</a:t>
            </a:r>
            <a:r>
              <a:rPr lang="en" sz="12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block</a:t>
            </a: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2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n_channels</a:t>
            </a: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2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duration</a:t>
            </a: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raw.set_eeg_reference(</a:t>
            </a:r>
            <a:r>
              <a:rPr lang="en" sz="12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ref_channels</a:t>
            </a: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'average'</a:t>
            </a: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montage=mne.channels.make_standard_montage(</a:t>
            </a:r>
            <a:r>
              <a:rPr lang="en" sz="12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'standard_1020'</a:t>
            </a: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raw.set_montage(montage)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raw.filter(</a:t>
            </a:r>
            <a:r>
              <a:rPr lang="en" sz="12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l_freq</a:t>
            </a: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2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h_freq</a:t>
            </a: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2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fir_design</a:t>
            </a: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'firwin'</a:t>
            </a: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eog_evoked = create_eog_epochs(raw).average()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ica=ICA(</a:t>
            </a:r>
            <a:r>
              <a:rPr lang="en" sz="12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n_components</a:t>
            </a: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53</a:t>
            </a: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2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method</a:t>
            </a: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'fastica'</a:t>
            </a: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).fit(filt_raw, </a:t>
            </a:r>
            <a:r>
              <a:rPr lang="en" sz="12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reject_by_annotation</a:t>
            </a: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ica.plot_properties(raw)                                 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ica.plot_overlay(raw,</a:t>
            </a:r>
            <a:r>
              <a:rPr lang="en" sz="12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picks</a:t>
            </a: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'eeg'</a:t>
            </a: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ica.apply(raw)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22"/>
          <p:cNvSpPr/>
          <p:nvPr/>
        </p:nvSpPr>
        <p:spPr>
          <a:xfrm>
            <a:off x="3323488" y="792950"/>
            <a:ext cx="2541300" cy="669000"/>
          </a:xfrm>
          <a:prstGeom prst="chevron">
            <a:avLst>
              <a:gd fmla="val 50000" name="adj"/>
            </a:avLst>
          </a:prstGeom>
          <a:solidFill>
            <a:srgbClr val="1B78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Epoch_data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22"/>
          <p:cNvSpPr/>
          <p:nvPr/>
        </p:nvSpPr>
        <p:spPr>
          <a:xfrm>
            <a:off x="5390036" y="792950"/>
            <a:ext cx="2541300" cy="669000"/>
          </a:xfrm>
          <a:prstGeom prst="chevron">
            <a:avLst>
              <a:gd fmla="val 50000" name="adj"/>
            </a:avLst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Evoked_data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2"/>
          <p:cNvSpPr/>
          <p:nvPr/>
        </p:nvSpPr>
        <p:spPr>
          <a:xfrm>
            <a:off x="2167275" y="1389000"/>
            <a:ext cx="351000" cy="333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155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0" y="56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Typical EEG workflow in MNE-Python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143" name="Google Shape;143;p23"/>
          <p:cNvSpPr/>
          <p:nvPr/>
        </p:nvSpPr>
        <p:spPr>
          <a:xfrm>
            <a:off x="1114175" y="793225"/>
            <a:ext cx="2982300" cy="669000"/>
          </a:xfrm>
          <a:prstGeom prst="homePlate">
            <a:avLst>
              <a:gd fmla="val 50000" name="adj"/>
            </a:avLst>
          </a:prstGeom>
          <a:solidFill>
            <a:srgbClr val="155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Raw_data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23"/>
          <p:cNvSpPr txBox="1"/>
          <p:nvPr/>
        </p:nvSpPr>
        <p:spPr>
          <a:xfrm>
            <a:off x="563050" y="1626300"/>
            <a:ext cx="83391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2200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events_id={</a:t>
            </a:r>
            <a:r>
              <a:rPr lang="en" sz="11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'Negative'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'Positive'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events,events_id=mne.events_from_annotations(raw,</a:t>
            </a:r>
            <a:r>
              <a:rPr lang="en" sz="11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event_id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=events_id)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epochs=mne.Epochs(raw,</a:t>
            </a:r>
            <a:r>
              <a:rPr lang="en" sz="11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events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=new_events,</a:t>
            </a:r>
            <a:r>
              <a:rPr lang="en" sz="11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event_id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=new_events_id,</a:t>
            </a:r>
            <a:r>
              <a:rPr lang="en" sz="11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baseline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None,0)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tmin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=-</a:t>
            </a:r>
            <a:r>
              <a:rPr lang="en" sz="11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tmax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1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0.8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epochs.plot()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evoked_negative=epochs[</a:t>
            </a:r>
            <a:r>
              <a:rPr lang="en" sz="11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'Negative'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].average()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evoked_positive=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epochs[</a:t>
            </a:r>
            <a:r>
              <a:rPr lang="en" sz="11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'Pegative'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].average()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evoked.plot()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freqs=np.arange(</a:t>
            </a:r>
            <a:r>
              <a:rPr lang="en" sz="11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n_cycles=np.linspace(</a:t>
            </a:r>
            <a:r>
              <a:rPr lang="en" sz="11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(freqs))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power1,itc1=tfr_morlet(epochs, </a:t>
            </a:r>
            <a:r>
              <a:rPr lang="en" sz="11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freqs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=freqs,</a:t>
            </a:r>
            <a:r>
              <a:rPr lang="en" sz="11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n_cycles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=n_cycles, </a:t>
            </a:r>
            <a:r>
              <a:rPr lang="en" sz="11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return_itc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average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power1.apply_baseline(</a:t>
            </a:r>
            <a:r>
              <a:rPr lang="en" sz="11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baseline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=(-</a:t>
            </a:r>
            <a:r>
              <a:rPr lang="en" sz="11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1.5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,-</a:t>
            </a:r>
            <a:r>
              <a:rPr lang="en" sz="11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r>
              <a:rPr lang="en" sz="11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mode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1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'zscore'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23"/>
          <p:cNvSpPr/>
          <p:nvPr/>
        </p:nvSpPr>
        <p:spPr>
          <a:xfrm>
            <a:off x="3323488" y="792950"/>
            <a:ext cx="2541300" cy="669000"/>
          </a:xfrm>
          <a:prstGeom prst="chevron">
            <a:avLst>
              <a:gd fmla="val 50000" name="adj"/>
            </a:avLst>
          </a:prstGeom>
          <a:solidFill>
            <a:srgbClr val="1B78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Epoch_data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23"/>
          <p:cNvSpPr/>
          <p:nvPr/>
        </p:nvSpPr>
        <p:spPr>
          <a:xfrm>
            <a:off x="5390036" y="792950"/>
            <a:ext cx="2541300" cy="669000"/>
          </a:xfrm>
          <a:prstGeom prst="chevron">
            <a:avLst>
              <a:gd fmla="val 50000" name="adj"/>
            </a:avLst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Evoked_data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23"/>
          <p:cNvSpPr/>
          <p:nvPr/>
        </p:nvSpPr>
        <p:spPr>
          <a:xfrm>
            <a:off x="4273525" y="1419425"/>
            <a:ext cx="298500" cy="320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1B78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3"/>
          <p:cNvSpPr/>
          <p:nvPr/>
        </p:nvSpPr>
        <p:spPr>
          <a:xfrm>
            <a:off x="6333750" y="1419425"/>
            <a:ext cx="298500" cy="320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1B78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idx="1" type="body"/>
          </p:nvPr>
        </p:nvSpPr>
        <p:spPr>
          <a:xfrm>
            <a:off x="311700" y="969325"/>
            <a:ext cx="8520600" cy="39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</a:rPr>
              <a:t>In [85]:</a:t>
            </a:r>
            <a:r>
              <a:rPr b="1" lang="en">
                <a:solidFill>
                  <a:srgbClr val="0097A7"/>
                </a:solidFill>
              </a:rPr>
              <a:t> </a:t>
            </a:r>
            <a:r>
              <a:rPr lang="en">
                <a:solidFill>
                  <a:srgbClr val="000000"/>
                </a:solidFill>
              </a:rPr>
              <a:t>raw.get_data().shape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Out[85]:</a:t>
            </a:r>
            <a:r>
              <a:rPr b="1" lang="en">
                <a:solidFill>
                  <a:srgbClr val="0097A7"/>
                </a:solidFill>
              </a:rPr>
              <a:t> </a:t>
            </a:r>
            <a:r>
              <a:rPr lang="en">
                <a:solidFill>
                  <a:srgbClr val="000000"/>
                </a:solidFill>
              </a:rPr>
              <a:t>(64, 264946)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97A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</a:rPr>
              <a:t>In [86]:</a:t>
            </a:r>
            <a:r>
              <a:rPr b="1" lang="en">
                <a:solidFill>
                  <a:srgbClr val="0097A7"/>
                </a:solidFill>
              </a:rPr>
              <a:t> </a:t>
            </a:r>
            <a:r>
              <a:rPr lang="en">
                <a:solidFill>
                  <a:srgbClr val="000000"/>
                </a:solidFill>
              </a:rPr>
              <a:t>epochs.get_data().shape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Out[86]:</a:t>
            </a:r>
            <a:r>
              <a:rPr b="1" lang="en">
                <a:solidFill>
                  <a:srgbClr val="0097A7"/>
                </a:solidFill>
              </a:rPr>
              <a:t> </a:t>
            </a:r>
            <a:r>
              <a:rPr lang="en">
                <a:solidFill>
                  <a:srgbClr val="000000"/>
                </a:solidFill>
              </a:rPr>
              <a:t>(144, 64, 501)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97A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</a:rPr>
              <a:t>In [87]:</a:t>
            </a:r>
            <a:r>
              <a:rPr b="1" lang="en">
                <a:solidFill>
                  <a:srgbClr val="0097A7"/>
                </a:solidFill>
              </a:rPr>
              <a:t> </a:t>
            </a:r>
            <a:r>
              <a:rPr lang="en">
                <a:solidFill>
                  <a:srgbClr val="000000"/>
                </a:solidFill>
              </a:rPr>
              <a:t>evoked.data.shape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Out[87]:</a:t>
            </a:r>
            <a:r>
              <a:rPr b="1" lang="en">
                <a:solidFill>
                  <a:srgbClr val="0097A7"/>
                </a:solidFill>
              </a:rPr>
              <a:t> </a:t>
            </a:r>
            <a:r>
              <a:rPr lang="en">
                <a:solidFill>
                  <a:srgbClr val="000000"/>
                </a:solidFill>
              </a:rPr>
              <a:t>(64, 501)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raw.crop(</a:t>
            </a:r>
            <a:r>
              <a:rPr lang="en">
                <a:solidFill>
                  <a:srgbClr val="0000FF"/>
                </a:solidFill>
              </a:rPr>
              <a:t>tmin</a:t>
            </a:r>
            <a:r>
              <a:rPr lang="en"/>
              <a:t>=1,</a:t>
            </a:r>
            <a:r>
              <a:rPr lang="en">
                <a:solidFill>
                  <a:srgbClr val="0000FF"/>
                </a:solidFill>
              </a:rPr>
              <a:t>tmax</a:t>
            </a:r>
            <a:r>
              <a:rPr lang="en"/>
              <a:t>=100)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raw.append(</a:t>
            </a:r>
            <a:r>
              <a:rPr lang="en">
                <a:solidFill>
                  <a:srgbClr val="0000FF"/>
                </a:solidFill>
              </a:rPr>
              <a:t>raws</a:t>
            </a:r>
            <a:r>
              <a:rPr lang="en"/>
              <a:t>=[raw1,raw2])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4"/>
          <p:cNvSpPr txBox="1"/>
          <p:nvPr>
            <p:ph type="title"/>
          </p:nvPr>
        </p:nvSpPr>
        <p:spPr>
          <a:xfrm>
            <a:off x="76300" y="86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1.How to operate the data?</a:t>
            </a:r>
            <a:endParaRPr b="1">
              <a:solidFill>
                <a:schemeClr val="accent5"/>
              </a:solidFill>
            </a:endParaRPr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5250" y="2571750"/>
            <a:ext cx="4947051" cy="124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311700" y="869975"/>
            <a:ext cx="8520600" cy="36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events,events_id=mne.events_from_annotations(raw,event_id=event_ids)</a:t>
            </a:r>
            <a:endParaRPr sz="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0FF00"/>
                </a:solidFill>
              </a:rPr>
              <a:t>In [91]:</a:t>
            </a:r>
            <a:r>
              <a:rPr lang="en">
                <a:solidFill>
                  <a:srgbClr val="000000"/>
                </a:solidFill>
              </a:rPr>
              <a:t> events[0:4]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0000"/>
                </a:solidFill>
              </a:rPr>
              <a:t>Out[91]: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array([[10131, 0, 16],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           [12251, 0, 9],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           [14031, 0, 15],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           [15997, 0, 21]])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</a:rPr>
              <a:t>In [98]:</a:t>
            </a:r>
            <a:r>
              <a:rPr b="1" lang="en">
                <a:solidFill>
                  <a:srgbClr val="0097A7"/>
                </a:solidFill>
              </a:rPr>
              <a:t> </a:t>
            </a:r>
            <a:r>
              <a:rPr lang="en">
                <a:solidFill>
                  <a:srgbClr val="000000"/>
                </a:solidFill>
              </a:rPr>
              <a:t>events_id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Out[98]:</a:t>
            </a:r>
            <a:r>
              <a:rPr b="1" lang="en">
                <a:solidFill>
                  <a:srgbClr val="0097A7"/>
                </a:solidFill>
              </a:rPr>
              <a:t> </a:t>
            </a:r>
            <a:r>
              <a:rPr lang="en">
                <a:solidFill>
                  <a:srgbClr val="000000"/>
                </a:solidFill>
              </a:rPr>
              <a:t>{'</a:t>
            </a:r>
            <a:r>
              <a:rPr lang="en">
                <a:solidFill>
                  <a:srgbClr val="E69138"/>
                </a:solidFill>
              </a:rPr>
              <a:t>negative</a:t>
            </a:r>
            <a:r>
              <a:rPr lang="en">
                <a:solidFill>
                  <a:srgbClr val="000000"/>
                </a:solidFill>
              </a:rPr>
              <a:t>': 1, '</a:t>
            </a:r>
            <a:r>
              <a:rPr lang="en">
                <a:solidFill>
                  <a:srgbClr val="E69138"/>
                </a:solidFill>
              </a:rPr>
              <a:t>positive</a:t>
            </a:r>
            <a:r>
              <a:rPr lang="en">
                <a:solidFill>
                  <a:srgbClr val="000000"/>
                </a:solidFill>
              </a:rPr>
              <a:t>': 2}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5"/>
          <p:cNvSpPr txBox="1"/>
          <p:nvPr>
            <p:ph type="title"/>
          </p:nvPr>
        </p:nvSpPr>
        <p:spPr>
          <a:xfrm>
            <a:off x="76300" y="86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2</a:t>
            </a:r>
            <a:r>
              <a:rPr b="1" lang="en">
                <a:solidFill>
                  <a:schemeClr val="accent5"/>
                </a:solidFill>
              </a:rPr>
              <a:t>.How to operate the events?</a:t>
            </a:r>
            <a:endParaRPr b="1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76300" y="86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Visualization_ERP</a:t>
            </a:r>
            <a:endParaRPr b="1">
              <a:solidFill>
                <a:schemeClr val="accent5"/>
              </a:solidFill>
            </a:endParaRPr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925" y="2045200"/>
            <a:ext cx="3736450" cy="277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5450" y="1879850"/>
            <a:ext cx="3736451" cy="287061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 txBox="1"/>
          <p:nvPr/>
        </p:nvSpPr>
        <p:spPr>
          <a:xfrm>
            <a:off x="0" y="659675"/>
            <a:ext cx="89589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picks=[epochs.ch_names.index(ch)</a:t>
            </a:r>
            <a:r>
              <a:rPr lang="en" sz="12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ch </a:t>
            </a:r>
            <a:r>
              <a:rPr lang="en" sz="12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" sz="12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'POz'</a:t>
            </a: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2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'O1'</a:t>
            </a: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2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'O2'</a:t>
            </a: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]]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condition_index={</a:t>
            </a:r>
            <a:r>
              <a:rPr lang="en" sz="12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'Positive'</a:t>
            </a: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:evoked_list1,</a:t>
            </a:r>
            <a:r>
              <a:rPr lang="en" sz="12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'Control'</a:t>
            </a: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:evoked_list2,</a:t>
            </a:r>
            <a:r>
              <a:rPr lang="en" sz="12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'Cue_only'</a:t>
            </a: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:evoked_list3}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mne.viz.plot_compare_evokeds(condition_index,</a:t>
            </a:r>
            <a:r>
              <a:rPr lang="en" sz="12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picks</a:t>
            </a: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=picks,</a:t>
            </a:r>
            <a:r>
              <a:rPr lang="en" sz="12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ci</a:t>
            </a: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2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combine</a:t>
            </a: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'mean'</a:t>
            </a: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2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legend</a:t>
            </a: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'lower right'</a:t>
            </a: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2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show_sensors</a:t>
            </a: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5"/>
                </a:solidFill>
              </a:rPr>
              <a:t>Visualization_TF</a:t>
            </a:r>
            <a:endParaRPr/>
          </a:p>
        </p:txBody>
      </p:sp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948" y="1152475"/>
            <a:ext cx="4686750" cy="380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6900" y="1500287"/>
            <a:ext cx="3819776" cy="31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311713" y="125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How to fix the error?</a:t>
            </a:r>
            <a:endParaRPr b="1">
              <a:solidFill>
                <a:schemeClr val="accent5"/>
              </a:solidFill>
            </a:endParaRPr>
          </a:p>
        </p:txBody>
      </p:sp>
      <p:pic>
        <p:nvPicPr>
          <p:cNvPr id="183" name="Google Shape;183;p28"/>
          <p:cNvPicPr preferRelativeResize="0"/>
          <p:nvPr/>
        </p:nvPicPr>
        <p:blipFill rotWithShape="1">
          <a:blip r:embed="rId3">
            <a:alphaModFix/>
          </a:blip>
          <a:srcRect b="0" l="0" r="25138" t="0"/>
          <a:stretch/>
        </p:blipFill>
        <p:spPr>
          <a:xfrm>
            <a:off x="214322" y="789000"/>
            <a:ext cx="6524375" cy="41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8"/>
          <p:cNvPicPr preferRelativeResize="0"/>
          <p:nvPr/>
        </p:nvPicPr>
        <p:blipFill rotWithShape="1">
          <a:blip r:embed="rId4">
            <a:alphaModFix/>
          </a:blip>
          <a:srcRect b="25495" l="9088" r="7299" t="19283"/>
          <a:stretch/>
        </p:blipFill>
        <p:spPr>
          <a:xfrm>
            <a:off x="6834125" y="1985325"/>
            <a:ext cx="1998200" cy="2454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311700" y="171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MNE-Python  GUI</a:t>
            </a:r>
            <a:endParaRPr b="1">
              <a:solidFill>
                <a:schemeClr val="accent5"/>
              </a:solidFill>
            </a:endParaRPr>
          </a:p>
        </p:txBody>
      </p:sp>
      <p:pic>
        <p:nvPicPr>
          <p:cNvPr id="190" name="Google Shape;1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5300" y="896775"/>
            <a:ext cx="4098278" cy="368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311700" y="2108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Let’s do it.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type="title"/>
          </p:nvPr>
        </p:nvSpPr>
        <p:spPr>
          <a:xfrm>
            <a:off x="433438" y="201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chemeClr val="accent5"/>
                </a:solidFill>
              </a:rPr>
              <a:t>Thanks</a:t>
            </a:r>
            <a:endParaRPr b="1" sz="3800">
              <a:solidFill>
                <a:schemeClr val="accent5"/>
              </a:solidFill>
            </a:endParaRPr>
          </a:p>
        </p:txBody>
      </p:sp>
      <p:pic>
        <p:nvPicPr>
          <p:cNvPr id="201" name="Google Shape;2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3275" y="1274477"/>
            <a:ext cx="4760925" cy="2193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131" y="2827100"/>
            <a:ext cx="2846158" cy="189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1776" y="2902750"/>
            <a:ext cx="2846176" cy="189659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1"/>
          <p:cNvSpPr txBox="1"/>
          <p:nvPr/>
        </p:nvSpPr>
        <p:spPr>
          <a:xfrm>
            <a:off x="623100" y="4722775"/>
            <a:ext cx="78978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https://www.psychology.hku.hk/scnlab</a:t>
            </a:r>
            <a:endParaRPr sz="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0" y="0"/>
            <a:ext cx="2713500" cy="6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Why Python?</a:t>
            </a:r>
            <a:endParaRPr b="1">
              <a:solidFill>
                <a:schemeClr val="accent5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575" y="1280350"/>
            <a:ext cx="6667500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2825" y="2843738"/>
            <a:ext cx="4676775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4351" y="1638350"/>
            <a:ext cx="4884801" cy="315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0" y="0"/>
            <a:ext cx="2713500" cy="6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Why Python?</a:t>
            </a:r>
            <a:endParaRPr b="1">
              <a:solidFill>
                <a:schemeClr val="accent5"/>
              </a:solidFill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500" y="1466924"/>
            <a:ext cx="2000494" cy="95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500" y="3693475"/>
            <a:ext cx="2060129" cy="53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7088" y="2264324"/>
            <a:ext cx="1835221" cy="53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85350" y="1466925"/>
            <a:ext cx="2483250" cy="537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85350" y="3061687"/>
            <a:ext cx="2483250" cy="631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85350" y="3858525"/>
            <a:ext cx="2318694" cy="83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59850" y="2950613"/>
            <a:ext cx="783131" cy="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59850" y="3916224"/>
            <a:ext cx="783125" cy="72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91525" y="1276850"/>
            <a:ext cx="1319764" cy="49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989825" y="2113736"/>
            <a:ext cx="1723175" cy="49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0" y="0"/>
            <a:ext cx="2713500" cy="6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Why Python?</a:t>
            </a:r>
            <a:endParaRPr b="1">
              <a:solidFill>
                <a:schemeClr val="accent5"/>
              </a:solidFill>
            </a:endParaRPr>
          </a:p>
        </p:txBody>
      </p:sp>
      <p:graphicFrame>
        <p:nvGraphicFramePr>
          <p:cNvPr id="87" name="Google Shape;87;p16"/>
          <p:cNvGraphicFramePr/>
          <p:nvPr/>
        </p:nvGraphicFramePr>
        <p:xfrm>
          <a:off x="313275" y="727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{445DA8F1-98E0-4E7A-BD5F-030BB7B6BBEE}</a:tableStyleId>
              </a:tblPr>
              <a:tblGrid>
                <a:gridCol w="1678725"/>
                <a:gridCol w="1864750"/>
                <a:gridCol w="4973975"/>
              </a:tblGrid>
              <a:tr h="3810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Recommendation stack of Python tools for EEG Analysis</a:t>
                      </a:r>
                      <a:endParaRPr b="1" sz="1700"/>
                    </a:p>
                  </a:txBody>
                  <a:tcPr marT="91425" marB="91425" marR="91425" marL="91425"/>
                </a:tc>
                <a:tc hMerge="1"/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Tool Name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Developers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Description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PsychoPy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Peirce et al.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 software used to run psychology and neuroscience experiment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MNE-BIDS</a:t>
                      </a:r>
                      <a:endParaRPr sz="12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Appelhoff et al.</a:t>
                      </a:r>
                      <a:endParaRPr sz="12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</a:rPr>
                        <a:t>A Python package that allows you to read and write BIDS-compatible datasets with the help of MNE-Python</a:t>
                      </a:r>
                      <a:endParaRPr sz="12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MNE-Python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Gramfort et al.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Open-source Python package for exploring, visualizing, and analyzing human neurophysiological data: MEG, EEG, sEEG, ECoG, NIRS, and more.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NeuroRA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Zitong Lu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 Python Toolbox for Multimode Neural Data Representation Analysis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scikit-learn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Pedregosa et al.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 Python package for Machine Learning</a:t>
                      </a:r>
                      <a:endParaRPr sz="11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Matplotlib/Seaborn</a:t>
                      </a:r>
                      <a:endParaRPr sz="12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Hunter et al./Michael et al.</a:t>
                      </a:r>
                      <a:endParaRPr sz="12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Data visualization library based on Python</a:t>
                      </a:r>
                      <a:endParaRPr sz="12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88" name="Google Shape;88;p16"/>
          <p:cNvSpPr/>
          <p:nvPr/>
        </p:nvSpPr>
        <p:spPr>
          <a:xfrm>
            <a:off x="313200" y="1936500"/>
            <a:ext cx="8517600" cy="1270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10000"/>
              </a:schemeClr>
            </a:outerShdw>
            <a:reflection blurRad="0" dir="0" dist="0" endA="0" endPos="4000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125650" y="111700"/>
            <a:ext cx="758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What is BIDS and Why do we need it?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771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>
                <a:solidFill>
                  <a:srgbClr val="2C3E50"/>
                </a:solidFill>
                <a:highlight>
                  <a:srgbClr val="FFFFFF"/>
                </a:highlight>
              </a:rPr>
              <a:t>BIDS, the Brain Imaging Data Structure, is a standard that describes how to organize neuroimaging and electrophysiological data. In particular, it defines:</a:t>
            </a:r>
            <a:endParaRPr sz="1550">
              <a:solidFill>
                <a:srgbClr val="2C3E50"/>
              </a:solidFill>
              <a:highlight>
                <a:srgbClr val="FFFFFF"/>
              </a:highlight>
            </a:endParaRPr>
          </a:p>
          <a:p>
            <a:pPr indent="-327025" lvl="0" marL="457200" rtl="0" algn="l">
              <a:spcBef>
                <a:spcPts val="800"/>
              </a:spcBef>
              <a:spcAft>
                <a:spcPts val="0"/>
              </a:spcAft>
              <a:buClr>
                <a:srgbClr val="2C3E50"/>
              </a:buClr>
              <a:buSzPts val="1550"/>
              <a:buChar char="●"/>
            </a:pPr>
            <a:r>
              <a:rPr lang="en" sz="1550">
                <a:solidFill>
                  <a:srgbClr val="2C3E50"/>
                </a:solidFill>
                <a:highlight>
                  <a:srgbClr val="FFFFFF"/>
                </a:highlight>
              </a:rPr>
              <a:t>which file formats to use</a:t>
            </a:r>
            <a:endParaRPr sz="1550">
              <a:solidFill>
                <a:srgbClr val="2C3E50"/>
              </a:solidFill>
              <a:highlight>
                <a:srgbClr val="FFFFFF"/>
              </a:highlight>
            </a:endParaRPr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550"/>
              <a:buChar char="●"/>
            </a:pPr>
            <a:r>
              <a:rPr lang="en" sz="1550">
                <a:solidFill>
                  <a:srgbClr val="2C3E50"/>
                </a:solidFill>
                <a:highlight>
                  <a:srgbClr val="FFFFFF"/>
                </a:highlight>
              </a:rPr>
              <a:t>how to name your files</a:t>
            </a:r>
            <a:endParaRPr sz="1550">
              <a:solidFill>
                <a:srgbClr val="2C3E50"/>
              </a:solidFill>
              <a:highlight>
                <a:srgbClr val="FFFFFF"/>
              </a:highlight>
            </a:endParaRPr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550"/>
              <a:buChar char="●"/>
            </a:pPr>
            <a:r>
              <a:rPr lang="en" sz="1550">
                <a:solidFill>
                  <a:srgbClr val="2C3E50"/>
                </a:solidFill>
                <a:highlight>
                  <a:srgbClr val="FFFFFF"/>
                </a:highlight>
              </a:rPr>
              <a:t>where to place your files within a directory structure</a:t>
            </a:r>
            <a:endParaRPr sz="1550">
              <a:solidFill>
                <a:srgbClr val="2C3E50"/>
              </a:solidFill>
              <a:highlight>
                <a:srgbClr val="FFFFFF"/>
              </a:highlight>
            </a:endParaRPr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550"/>
              <a:buChar char="●"/>
            </a:pPr>
            <a:r>
              <a:rPr lang="en" sz="1550">
                <a:solidFill>
                  <a:srgbClr val="2C3E50"/>
                </a:solidFill>
                <a:highlight>
                  <a:srgbClr val="FFFFFF"/>
                </a:highlight>
              </a:rPr>
              <a:t>what additional metadata to store</a:t>
            </a:r>
            <a:endParaRPr sz="1550">
              <a:solidFill>
                <a:srgbClr val="2C3E5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725" y="2649750"/>
            <a:ext cx="7260524" cy="216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0" y="0"/>
            <a:ext cx="216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MNE-BIDS</a:t>
            </a:r>
            <a:endParaRPr b="1">
              <a:solidFill>
                <a:schemeClr val="accent5"/>
              </a:solidFill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b="10176" l="0" r="0" t="0"/>
          <a:stretch/>
        </p:blipFill>
        <p:spPr>
          <a:xfrm>
            <a:off x="162600" y="728900"/>
            <a:ext cx="5652475" cy="165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 rotWithShape="1">
          <a:blip r:embed="rId4">
            <a:alphaModFix/>
          </a:blip>
          <a:srcRect b="9313" l="0" r="0" t="0"/>
          <a:stretch/>
        </p:blipFill>
        <p:spPr>
          <a:xfrm>
            <a:off x="1405050" y="1177225"/>
            <a:ext cx="5409475" cy="18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 rotWithShape="1">
          <a:blip r:embed="rId5">
            <a:alphaModFix/>
          </a:blip>
          <a:srcRect b="6331" l="0" r="0" t="0"/>
          <a:stretch/>
        </p:blipFill>
        <p:spPr>
          <a:xfrm>
            <a:off x="2168100" y="1647275"/>
            <a:ext cx="5338775" cy="143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 rotWithShape="1">
          <a:blip r:embed="rId6">
            <a:alphaModFix/>
          </a:blip>
          <a:srcRect b="0" l="2116" r="31128" t="0"/>
          <a:stretch/>
        </p:blipFill>
        <p:spPr>
          <a:xfrm>
            <a:off x="924350" y="3305975"/>
            <a:ext cx="3339551" cy="165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 rotWithShape="1">
          <a:blip r:embed="rId7">
            <a:alphaModFix/>
          </a:blip>
          <a:srcRect b="0" l="3753" r="0" t="0"/>
          <a:stretch/>
        </p:blipFill>
        <p:spPr>
          <a:xfrm>
            <a:off x="4572000" y="3305975"/>
            <a:ext cx="2168100" cy="165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MNE-BIDS - a simple example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506900" y="1446125"/>
            <a:ext cx="8325300" cy="30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50">
                <a:solidFill>
                  <a:srgbClr val="8F5902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&gt;&gt;&gt; </a:t>
            </a:r>
            <a:r>
              <a:rPr b="1" lang="en" sz="2050">
                <a:solidFill>
                  <a:srgbClr val="204A87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2050">
                <a:solidFill>
                  <a:srgbClr val="7B8A8B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050">
                <a:solidFill>
                  <a:schemeClr val="dk1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mne</a:t>
            </a:r>
            <a:endParaRPr sz="2050">
              <a:solidFill>
                <a:srgbClr val="7B8A8B"/>
              </a:solidFill>
              <a:highlight>
                <a:srgbClr val="ECF0F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50">
                <a:solidFill>
                  <a:srgbClr val="8F5902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&gt;&gt;&gt; </a:t>
            </a:r>
            <a:r>
              <a:rPr b="1" lang="en" sz="2050">
                <a:solidFill>
                  <a:srgbClr val="204A87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2050">
                <a:solidFill>
                  <a:srgbClr val="7B8A8B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050">
                <a:solidFill>
                  <a:schemeClr val="dk1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mne_bids</a:t>
            </a:r>
            <a:r>
              <a:rPr lang="en" sz="2050">
                <a:solidFill>
                  <a:srgbClr val="7B8A8B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050">
                <a:solidFill>
                  <a:srgbClr val="204A87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2050">
                <a:solidFill>
                  <a:srgbClr val="7B8A8B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050">
                <a:solidFill>
                  <a:schemeClr val="dk1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BIDSPath</a:t>
            </a:r>
            <a:r>
              <a:rPr b="1" lang="en" sz="2050">
                <a:solidFill>
                  <a:schemeClr val="dk1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2050">
                <a:solidFill>
                  <a:srgbClr val="7B8A8B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050">
                <a:solidFill>
                  <a:schemeClr val="dk1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write_raw_bids</a:t>
            </a:r>
            <a:endParaRPr sz="2050">
              <a:solidFill>
                <a:schemeClr val="dk1"/>
              </a:solidFill>
              <a:highlight>
                <a:srgbClr val="ECF0F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50">
              <a:solidFill>
                <a:schemeClr val="dk1"/>
              </a:solidFill>
              <a:highlight>
                <a:srgbClr val="ECF0F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50">
                <a:solidFill>
                  <a:srgbClr val="8F5902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&gt;&gt;&gt; </a:t>
            </a:r>
            <a:r>
              <a:rPr lang="en" sz="2050">
                <a:solidFill>
                  <a:schemeClr val="dk1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raw</a:t>
            </a:r>
            <a:r>
              <a:rPr lang="en" sz="2050">
                <a:solidFill>
                  <a:srgbClr val="7B8A8B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050">
                <a:solidFill>
                  <a:srgbClr val="CE5C00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2050">
                <a:solidFill>
                  <a:srgbClr val="7B8A8B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050">
                <a:solidFill>
                  <a:schemeClr val="dk1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mne</a:t>
            </a:r>
            <a:r>
              <a:rPr b="1" lang="en" sz="2050">
                <a:solidFill>
                  <a:srgbClr val="CE5C00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2050">
                <a:solidFill>
                  <a:schemeClr val="dk1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io</a:t>
            </a:r>
            <a:r>
              <a:rPr b="1" lang="en" sz="2050">
                <a:solidFill>
                  <a:srgbClr val="CE5C00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2050">
                <a:solidFill>
                  <a:schemeClr val="dk1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read_raw_fif</a:t>
            </a:r>
            <a:r>
              <a:rPr b="1" lang="en" sz="2050">
                <a:solidFill>
                  <a:schemeClr val="dk1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2050">
                <a:solidFill>
                  <a:srgbClr val="4E9A06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'my_old_file.fif'</a:t>
            </a:r>
            <a:r>
              <a:rPr b="1" lang="en" sz="2050">
                <a:solidFill>
                  <a:schemeClr val="dk1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050">
              <a:solidFill>
                <a:srgbClr val="7B8A8B"/>
              </a:solidFill>
              <a:highlight>
                <a:srgbClr val="ECF0F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50">
                <a:solidFill>
                  <a:srgbClr val="8F5902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&gt;&gt;&gt; </a:t>
            </a:r>
            <a:r>
              <a:rPr lang="en" sz="2050">
                <a:solidFill>
                  <a:schemeClr val="dk1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bids_path</a:t>
            </a:r>
            <a:r>
              <a:rPr lang="en" sz="2050">
                <a:solidFill>
                  <a:srgbClr val="7B8A8B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050">
                <a:solidFill>
                  <a:srgbClr val="CE5C00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2050">
                <a:solidFill>
                  <a:srgbClr val="7B8A8B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050">
                <a:solidFill>
                  <a:schemeClr val="dk1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BIDSPath</a:t>
            </a:r>
            <a:r>
              <a:rPr b="1" lang="en" sz="2050">
                <a:solidFill>
                  <a:schemeClr val="dk1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2050">
                <a:solidFill>
                  <a:schemeClr val="dk1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subject</a:t>
            </a:r>
            <a:r>
              <a:rPr b="1" lang="en" sz="2050">
                <a:solidFill>
                  <a:srgbClr val="CE5C00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2050">
                <a:solidFill>
                  <a:srgbClr val="4E9A06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'sub_01'</a:t>
            </a:r>
            <a:r>
              <a:rPr b="1" lang="en" sz="2050">
                <a:solidFill>
                  <a:schemeClr val="dk1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2050">
                <a:solidFill>
                  <a:srgbClr val="7B8A8B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050">
                <a:solidFill>
                  <a:schemeClr val="dk1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session</a:t>
            </a:r>
            <a:r>
              <a:rPr b="1" lang="en" sz="2050">
                <a:solidFill>
                  <a:srgbClr val="CE5C00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2050">
                <a:solidFill>
                  <a:srgbClr val="4E9A06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'01’</a:t>
            </a:r>
            <a:r>
              <a:rPr lang="en" sz="2050"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2050">
                <a:solidFill>
                  <a:srgbClr val="4E9A06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050"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run</a:t>
            </a:r>
            <a:r>
              <a:rPr b="1" lang="en" sz="2050">
                <a:solidFill>
                  <a:srgbClr val="B45F06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2050">
                <a:solidFill>
                  <a:srgbClr val="4E9A06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2050">
                <a:solidFill>
                  <a:srgbClr val="6AA84F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05</a:t>
            </a:r>
            <a:r>
              <a:rPr lang="en" sz="2050">
                <a:solidFill>
                  <a:srgbClr val="4E9A06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2050"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i="1" lang="en" sz="2050">
                <a:solidFill>
                  <a:schemeClr val="dk1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datatype='eeg', bids_root='./bids_dataset')</a:t>
            </a:r>
            <a:endParaRPr i="1" sz="2050">
              <a:solidFill>
                <a:schemeClr val="dk1"/>
              </a:solidFill>
              <a:highlight>
                <a:srgbClr val="ECF0F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50">
              <a:solidFill>
                <a:schemeClr val="dk1"/>
              </a:solidFill>
              <a:highlight>
                <a:srgbClr val="ECF0F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50">
                <a:solidFill>
                  <a:srgbClr val="8F5902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&gt;&gt;&gt; </a:t>
            </a:r>
            <a:r>
              <a:rPr lang="en" sz="2050">
                <a:solidFill>
                  <a:schemeClr val="dk1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write_raw_bids</a:t>
            </a:r>
            <a:r>
              <a:rPr b="1" lang="en" sz="2050">
                <a:solidFill>
                  <a:schemeClr val="dk1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2050">
                <a:solidFill>
                  <a:schemeClr val="dk1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raw</a:t>
            </a:r>
            <a:r>
              <a:rPr b="1" lang="en" sz="2050">
                <a:solidFill>
                  <a:schemeClr val="dk1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2050">
                <a:solidFill>
                  <a:srgbClr val="7B8A8B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050">
                <a:solidFill>
                  <a:schemeClr val="dk1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bids_path</a:t>
            </a:r>
            <a:r>
              <a:rPr b="1" lang="en" sz="2050">
                <a:solidFill>
                  <a:srgbClr val="CE5C00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2050">
                <a:solidFill>
                  <a:schemeClr val="dk1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bids_path</a:t>
            </a:r>
            <a:r>
              <a:rPr b="1" lang="en" sz="2050">
                <a:solidFill>
                  <a:schemeClr val="dk1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050">
              <a:solidFill>
                <a:srgbClr val="7B8A8B"/>
              </a:solidFill>
              <a:highlight>
                <a:srgbClr val="ECF0F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marR="101600" rtl="0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rgbClr val="7B8A8B"/>
              </a:solidFill>
              <a:highlight>
                <a:srgbClr val="ECF0F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77600" y="74400"/>
            <a:ext cx="3922800" cy="5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MNE-Python</a:t>
            </a:r>
            <a:endParaRPr b="1">
              <a:solidFill>
                <a:schemeClr val="accent5"/>
              </a:solidFill>
            </a:endParaRPr>
          </a:p>
        </p:txBody>
      </p:sp>
      <p:pic>
        <p:nvPicPr>
          <p:cNvPr id="117" name="Google Shape;117;p20"/>
          <p:cNvPicPr preferRelativeResize="0"/>
          <p:nvPr/>
        </p:nvPicPr>
        <p:blipFill rotWithShape="1">
          <a:blip r:embed="rId3">
            <a:alphaModFix/>
          </a:blip>
          <a:srcRect b="60639" l="0" r="0" t="0"/>
          <a:stretch/>
        </p:blipFill>
        <p:spPr>
          <a:xfrm>
            <a:off x="1273013" y="2718475"/>
            <a:ext cx="6270774" cy="167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 rotWithShape="1">
          <a:blip r:embed="rId4">
            <a:alphaModFix/>
          </a:blip>
          <a:srcRect b="48870" l="0" r="0" t="0"/>
          <a:stretch/>
        </p:blipFill>
        <p:spPr>
          <a:xfrm>
            <a:off x="1004650" y="993025"/>
            <a:ext cx="6807500" cy="140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0" y="56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What can MNE-Python do?</a:t>
            </a:r>
            <a:endParaRPr b="1">
              <a:solidFill>
                <a:schemeClr val="accent5"/>
              </a:solidFill>
            </a:endParaRPr>
          </a:p>
        </p:txBody>
      </p:sp>
      <p:pic>
        <p:nvPicPr>
          <p:cNvPr id="124" name="Google Shape;124;p21"/>
          <p:cNvPicPr preferRelativeResize="0"/>
          <p:nvPr/>
        </p:nvPicPr>
        <p:blipFill rotWithShape="1">
          <a:blip r:embed="rId3">
            <a:alphaModFix/>
          </a:blip>
          <a:srcRect b="3577" l="0" r="0" t="0"/>
          <a:stretch/>
        </p:blipFill>
        <p:spPr>
          <a:xfrm>
            <a:off x="304800" y="951400"/>
            <a:ext cx="8839201" cy="35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/>
          <p:nvPr/>
        </p:nvSpPr>
        <p:spPr>
          <a:xfrm>
            <a:off x="2569225" y="3235175"/>
            <a:ext cx="1799100" cy="611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1"/>
          <p:cNvSpPr/>
          <p:nvPr/>
        </p:nvSpPr>
        <p:spPr>
          <a:xfrm>
            <a:off x="4552100" y="3235175"/>
            <a:ext cx="1799100" cy="611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1"/>
          <p:cNvSpPr/>
          <p:nvPr/>
        </p:nvSpPr>
        <p:spPr>
          <a:xfrm>
            <a:off x="614425" y="3846575"/>
            <a:ext cx="1799100" cy="611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